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93" d="100"/>
          <a:sy n="93" d="100"/>
        </p:scale>
        <p:origin x="66" y="7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E9940-1F2A-4C0B-85B9-AFE3AF62572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8F21F-9FFD-4D15-8119-241DFA01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44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6FA61-E5A2-4351-BEAA-D74CA0C6D6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2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6FA61-E5A2-4351-BEAA-D74CA0C6D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6FA61-E5A2-4351-BEAA-D74CA0C6D6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11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6FA61-E5A2-4351-BEAA-D74CA0C6D6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7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6FA61-E5A2-4351-BEAA-D74CA0C6D6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1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6FA61-E5A2-4351-BEAA-D74CA0C6D6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6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6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5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25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122363"/>
            <a:ext cx="10078891" cy="1121375"/>
          </a:xfrm>
        </p:spPr>
        <p:txBody>
          <a:bodyPr anchor="t"/>
          <a:lstStyle>
            <a:lvl1pPr algn="r">
              <a:defRPr sz="6000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10313" y="2795215"/>
            <a:ext cx="5957687" cy="531972"/>
          </a:xfrm>
        </p:spPr>
        <p:txBody>
          <a:bodyPr>
            <a:normAutofit/>
          </a:bodyPr>
          <a:lstStyle>
            <a:lvl1pPr marL="0" indent="0" algn="r">
              <a:buNone/>
              <a:defRPr sz="3200" b="1" baseline="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CRS 000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710116" y="3327187"/>
            <a:ext cx="5957884" cy="552663"/>
          </a:xfrm>
        </p:spPr>
        <p:txBody>
          <a:bodyPr/>
          <a:lstStyle>
            <a:lvl1pPr marL="0" indent="0" algn="r">
              <a:buNone/>
              <a:defRPr lang="en-US" sz="2800" dirty="0">
                <a:solidFill>
                  <a:srgbClr val="002060"/>
                </a:solidFill>
              </a:defRPr>
            </a:lvl1pPr>
          </a:lstStyle>
          <a:p>
            <a:r>
              <a:rPr lang="en-US" sz="2800" dirty="0">
                <a:latin typeface="+mj-lt"/>
              </a:rPr>
              <a:t>Presenter name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710113" y="3933826"/>
            <a:ext cx="5957887" cy="384602"/>
          </a:xfrm>
        </p:spPr>
        <p:txBody>
          <a:bodyPr>
            <a:normAutofit/>
          </a:bodyPr>
          <a:lstStyle>
            <a:lvl1pPr marL="0" indent="0" algn="r">
              <a:buNone/>
              <a:defRPr lang="en-US" sz="2400" i="1" dirty="0">
                <a:solidFill>
                  <a:srgbClr val="002060"/>
                </a:solidFill>
              </a:defRPr>
            </a:lvl1pPr>
          </a:lstStyle>
          <a:p>
            <a:r>
              <a:rPr lang="en-US" i="1" dirty="0">
                <a:latin typeface="+mj-lt"/>
              </a:rPr>
              <a:t>Presenter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622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5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5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13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2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9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9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9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7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220D2-DA0F-4311-91FE-FB48354AAD84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046C1-02E3-4886-B952-1BEC29052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6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078891" cy="16728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Cyber Threat </a:t>
            </a:r>
            <a:br>
              <a:rPr lang="en-US" dirty="0" smtClean="0"/>
            </a:br>
            <a:r>
              <a:rPr lang="en-US" dirty="0" smtClean="0"/>
              <a:t>Intelligence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10313" y="2795215"/>
            <a:ext cx="5957687" cy="531972"/>
          </a:xfrm>
        </p:spPr>
        <p:txBody>
          <a:bodyPr/>
          <a:lstStyle/>
          <a:p>
            <a:r>
              <a:rPr lang="en-US" dirty="0"/>
              <a:t>MIS 689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10116" y="3327187"/>
            <a:ext cx="5957884" cy="552663"/>
          </a:xfrm>
        </p:spPr>
        <p:txBody>
          <a:bodyPr>
            <a:normAutofit fontScale="55000" lnSpcReduction="20000"/>
          </a:bodyPr>
          <a:lstStyle/>
          <a:p>
            <a:r>
              <a:rPr lang="en-US" i="1" dirty="0">
                <a:latin typeface="+mj-lt"/>
              </a:rPr>
              <a:t>Cyber Warfare </a:t>
            </a:r>
          </a:p>
          <a:p>
            <a:r>
              <a:rPr lang="en-US" i="1" dirty="0">
                <a:latin typeface="+mj-lt"/>
              </a:rPr>
              <a:t>Capstone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C6066-8D9B-4A87-AFF5-8B3A7EFD2276}"/>
              </a:ext>
            </a:extLst>
          </p:cNvPr>
          <p:cNvSpPr txBox="1"/>
          <p:nvPr/>
        </p:nvSpPr>
        <p:spPr>
          <a:xfrm>
            <a:off x="7935985" y="394283"/>
            <a:ext cx="366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smtClean="0">
                <a:solidFill>
                  <a:srgbClr val="002060"/>
                </a:solidFill>
                <a:latin typeface="+mj-lt"/>
              </a:rPr>
              <a:t>Module 4.2</a:t>
            </a:r>
            <a:endParaRPr lang="en-US" i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8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AZSecure</a:t>
            </a:r>
            <a:r>
              <a:rPr lang="en-US" dirty="0" smtClean="0"/>
              <a:t> Data </a:t>
            </a:r>
            <a:r>
              <a:rPr lang="en-US" dirty="0"/>
              <a:t>Collection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0850" y="1933574"/>
            <a:ext cx="4581524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our hacker community data collection, we successfully collected 102 platforms for a total of 43,981,647 records.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51 hacker forums, </a:t>
            </a:r>
          </a:p>
          <a:p>
            <a:pPr lvl="1"/>
            <a:r>
              <a:rPr lang="en-US" dirty="0"/>
              <a:t>13 IRC channels, </a:t>
            </a:r>
          </a:p>
          <a:p>
            <a:pPr lvl="1"/>
            <a:r>
              <a:rPr lang="en-US" dirty="0"/>
              <a:t>12 DNMs</a:t>
            </a:r>
          </a:p>
          <a:p>
            <a:pPr lvl="1"/>
            <a:r>
              <a:rPr lang="en-US" dirty="0"/>
              <a:t>26 carding shops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656411B-A0C8-4A31-998D-6EC607CBD773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A69432-C3FF-40D7-976D-B33DADBC3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82823"/>
              </p:ext>
            </p:extLst>
          </p:nvPr>
        </p:nvGraphicFramePr>
        <p:xfrm>
          <a:off x="962024" y="1933574"/>
          <a:ext cx="4581525" cy="3552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2237">
                  <a:extLst>
                    <a:ext uri="{9D8B030D-6E8A-4147-A177-3AD203B41FA5}">
                      <a16:colId xmlns:a16="http://schemas.microsoft.com/office/drawing/2014/main" val="1406970335"/>
                    </a:ext>
                  </a:extLst>
                </a:gridCol>
                <a:gridCol w="1019114">
                  <a:extLst>
                    <a:ext uri="{9D8B030D-6E8A-4147-A177-3AD203B41FA5}">
                      <a16:colId xmlns:a16="http://schemas.microsoft.com/office/drawing/2014/main" val="2951505713"/>
                    </a:ext>
                  </a:extLst>
                </a:gridCol>
                <a:gridCol w="1146730">
                  <a:extLst>
                    <a:ext uri="{9D8B030D-6E8A-4147-A177-3AD203B41FA5}">
                      <a16:colId xmlns:a16="http://schemas.microsoft.com/office/drawing/2014/main" val="3399042915"/>
                    </a:ext>
                  </a:extLst>
                </a:gridCol>
                <a:gridCol w="1273444">
                  <a:extLst>
                    <a:ext uri="{9D8B030D-6E8A-4147-A177-3AD203B41FA5}">
                      <a16:colId xmlns:a16="http://schemas.microsoft.com/office/drawing/2014/main" val="2342194197"/>
                    </a:ext>
                  </a:extLst>
                </a:gridCol>
              </a:tblGrid>
              <a:tr h="3598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Platform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# of </a:t>
                      </a:r>
                      <a:r>
                        <a:rPr lang="en-US" sz="1600" dirty="0" smtClean="0">
                          <a:effectLst/>
                        </a:rPr>
                        <a:t>Platforms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# of Records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Languages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034555"/>
                  </a:ext>
                </a:extLst>
              </a:tr>
              <a:tr h="73660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Forums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51 forums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32,266,852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 posts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English/ Russian/ Arabic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8211205"/>
                  </a:ext>
                </a:extLst>
              </a:tr>
              <a:tr h="73660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IRC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13 channels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2,791,120 lines of conversation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English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7298014"/>
                  </a:ext>
                </a:extLst>
              </a:tr>
              <a:tr h="73660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DNM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12 markets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249,597 listings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English/ Russian/ French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5258748"/>
                  </a:ext>
                </a:extLst>
              </a:tr>
              <a:tr h="83080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Carding Shops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26 shops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8,674,078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listings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English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3687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3BD16D1-6153-4C5F-B822-5CAAAB12CDD8}"/>
              </a:ext>
            </a:extLst>
          </p:cNvPr>
          <p:cNvSpPr txBox="1"/>
          <p:nvPr/>
        </p:nvSpPr>
        <p:spPr>
          <a:xfrm>
            <a:off x="623886" y="571746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 2. Hacker Community Data Collection Summary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Dark Web Data </a:t>
            </a:r>
            <a:r>
              <a:rPr lang="en-US" dirty="0"/>
              <a:t>Integration and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656411B-A0C8-4A31-998D-6EC607CBD773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0F63BC-C9F1-498A-9343-30A57F7A8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169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0" descr="../../Desktop/Screen%20Shot%202018-07-16%20at%2010.44.22%20PM.png">
            <a:extLst>
              <a:ext uri="{FF2B5EF4-FFF2-40B4-BE49-F238E27FC236}">
                <a16:creationId xmlns:a16="http://schemas.microsoft.com/office/drawing/2014/main" id="{007E54F1-BE9F-4C40-A3F6-BDE7DE0D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85659"/>
            <a:ext cx="5322224" cy="41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5D69A2B8-7E5A-4D64-9C25-583F36BF5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" y="5778926"/>
            <a:ext cx="579847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128588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Figure 6. (a) scorecard of active and expired cards, (b) locations, (3) search, sort, and filter functions, and (d) frequency of cards based on zip code</a:t>
            </a:r>
            <a:endParaRPr lang="en-US" altLang="en-US" b="1" dirty="0"/>
          </a:p>
          <a:p>
            <a:pPr indent="128588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61D3D0-47FB-4614-A729-51DCBE83C67B}"/>
              </a:ext>
            </a:extLst>
          </p:cNvPr>
          <p:cNvSpPr/>
          <p:nvPr/>
        </p:nvSpPr>
        <p:spPr>
          <a:xfrm>
            <a:off x="6084224" y="5428813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br>
              <a:rPr 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en-US" b="1">
                <a:ea typeface="宋体" panose="02010600030101010101" pitchFamily="2" charset="-122"/>
              </a:rPr>
              <a:t>Figure 7. </a:t>
            </a:r>
            <a:r>
              <a:rPr lang="en-US" b="1" dirty="0">
                <a:ea typeface="宋体" panose="02010600030101010101" pitchFamily="2" charset="-122"/>
              </a:rPr>
              <a:t>(a) frequency of cards per shop, (b) banks of stolen cards, (c) average card prices, (d) filter capabilities, and (e) card issuers with most stolen cards</a:t>
            </a:r>
            <a:endParaRPr lang="en-US" b="1" dirty="0"/>
          </a:p>
        </p:txBody>
      </p:sp>
      <p:pic>
        <p:nvPicPr>
          <p:cNvPr id="4100" name="Picture 17" descr="../../Desktop/Screen%20Shot%202018-07-16%20at%2010.45.50%20PM.png">
            <a:extLst>
              <a:ext uri="{FF2B5EF4-FFF2-40B4-BE49-F238E27FC236}">
                <a16:creationId xmlns:a16="http://schemas.microsoft.com/office/drawing/2014/main" id="{0D376510-7061-44F5-ADA9-D2995039D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24" y="1556832"/>
            <a:ext cx="5460076" cy="422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3490" y="2224550"/>
            <a:ext cx="8684342" cy="1847851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Exploring &amp; Collecting  </a:t>
            </a:r>
            <a:br>
              <a:rPr lang="en-US" sz="4800" dirty="0" smtClean="0"/>
            </a:br>
            <a:r>
              <a:rPr lang="en-US" sz="4800" dirty="0" smtClean="0"/>
              <a:t>Hacker Community Data</a:t>
            </a:r>
            <a:br>
              <a:rPr lang="en-US" sz="4800" dirty="0" smtClean="0"/>
            </a:br>
            <a:r>
              <a:rPr lang="en-US" sz="4800" dirty="0" smtClean="0"/>
              <a:t>(Du et al., IEEE ISI 2018)</a:t>
            </a:r>
            <a:br>
              <a:rPr lang="en-US" sz="4800" dirty="0" smtClean="0"/>
            </a:b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DA6C-D063-4D43-839F-7A0D1F984428}" type="slidenum">
              <a:rPr lang="en-US" smtClean="0"/>
              <a:t>2</a:t>
            </a:fld>
            <a:endParaRPr lang="en-US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3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534" y="-292275"/>
            <a:ext cx="10515600" cy="1325563"/>
          </a:xfrm>
        </p:spPr>
        <p:txBody>
          <a:bodyPr/>
          <a:lstStyle/>
          <a:p>
            <a:r>
              <a:rPr lang="en-US" dirty="0" smtClean="0"/>
              <a:t>What are in the underground economy?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51797" y="641512"/>
            <a:ext cx="6676103" cy="5729222"/>
            <a:chOff x="2762250" y="138112"/>
            <a:chExt cx="6667500" cy="66337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2250" y="138112"/>
              <a:ext cx="6667500" cy="658177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7680960" y="766354"/>
              <a:ext cx="1563248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POS Skimmer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36273" y="1777484"/>
              <a:ext cx="1558835" cy="3038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5853" y="1557935"/>
              <a:ext cx="2598417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Target POS device: </a:t>
              </a:r>
              <a:r>
                <a:rPr lang="en-US" sz="2000" b="1" dirty="0" err="1">
                  <a:solidFill>
                    <a:schemeClr val="bg1"/>
                  </a:solidFill>
                </a:rPr>
                <a:t>Verifone</a:t>
              </a:r>
              <a:r>
                <a:rPr lang="en-US" sz="2000" b="1" dirty="0">
                  <a:solidFill>
                    <a:schemeClr val="bg1"/>
                  </a:solidFill>
                </a:rPr>
                <a:t> vx510/vx670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817219" y="5556070"/>
              <a:ext cx="1702530" cy="1567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7830" y="5008977"/>
              <a:ext cx="1231161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</a:rPr>
                <a:t>Youtube</a:t>
              </a:r>
              <a:r>
                <a:rPr lang="en-US" sz="2000" b="1" dirty="0">
                  <a:solidFill>
                    <a:schemeClr val="bg1"/>
                  </a:solidFill>
                </a:rPr>
                <a:t> Tutorials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26970" y="5938707"/>
              <a:ext cx="235133" cy="1660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57114" y="5756238"/>
              <a:ext cx="2350980" cy="1015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Method of Payment: Liberty Reserve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28821" y="1106094"/>
            <a:ext cx="6400105" cy="4286082"/>
            <a:chOff x="3004822" y="26844"/>
            <a:chExt cx="6139178" cy="5365332"/>
          </a:xfrm>
        </p:grpSpPr>
        <p:grpSp>
          <p:nvGrpSpPr>
            <p:cNvPr id="14" name="Group 13"/>
            <p:cNvGrpSpPr/>
            <p:nvPr/>
          </p:nvGrpSpPr>
          <p:grpSpPr>
            <a:xfrm>
              <a:off x="3004822" y="26844"/>
              <a:ext cx="6139178" cy="5365332"/>
              <a:chOff x="6984096" y="2058846"/>
              <a:chExt cx="5160086" cy="4509655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4096" y="2058846"/>
                <a:ext cx="5160086" cy="450965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0633090" y="2089297"/>
                <a:ext cx="1356352" cy="3362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ATM Skimmer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116417" y="2613409"/>
                <a:ext cx="3704076" cy="15241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820493" y="2520337"/>
                <a:ext cx="1234697" cy="3362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Accessories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006612" y="4287889"/>
                <a:ext cx="5115603" cy="2961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820494" y="3939785"/>
                <a:ext cx="1000080" cy="3362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Tutorials</a:t>
                </a: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4698391" y="494040"/>
              <a:ext cx="851158" cy="1925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24334" y="1704519"/>
            <a:ext cx="6200208" cy="5480284"/>
            <a:chOff x="592052" y="3134293"/>
            <a:chExt cx="3895796" cy="34434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/>
            <a:srcRect l="29977" b="29528"/>
            <a:stretch/>
          </p:blipFill>
          <p:spPr>
            <a:xfrm>
              <a:off x="592052" y="3134293"/>
              <a:ext cx="3895796" cy="344344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572550" y="5903936"/>
              <a:ext cx="2853233" cy="2514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Blank Credit/Debit Cards (Plastics)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06786" y="4479639"/>
              <a:ext cx="1558835" cy="5357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65622" y="4467819"/>
              <a:ext cx="911688" cy="2514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Features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3707" y="3658347"/>
              <a:ext cx="855711" cy="2578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6786" y="5376302"/>
              <a:ext cx="955759" cy="4887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71018" y="5362491"/>
              <a:ext cx="695221" cy="444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Sold </a:t>
              </a:r>
              <a:r>
                <a:rPr lang="en-US" sz="2000" b="1" dirty="0">
                  <a:solidFill>
                    <a:schemeClr val="bg1"/>
                  </a:solidFill>
                </a:rPr>
                <a:t>in batch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01726" y="1840374"/>
            <a:ext cx="4749968" cy="5140887"/>
            <a:chOff x="592052" y="-4038"/>
            <a:chExt cx="3868311" cy="418667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/>
            <a:srcRect t="31764" r="22331"/>
            <a:stretch/>
          </p:blipFill>
          <p:spPr>
            <a:xfrm>
              <a:off x="592052" y="-4038"/>
              <a:ext cx="3868311" cy="418667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2526207" y="-4038"/>
              <a:ext cx="1317475" cy="3258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EMV encoder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428777" y="51690"/>
              <a:ext cx="972678" cy="1792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341" y="4271948"/>
            <a:ext cx="2471643" cy="1646433"/>
          </a:xfrm>
          <a:prstGeom prst="rect">
            <a:avLst/>
          </a:prstGeom>
        </p:spPr>
      </p:pic>
      <p:pic>
        <p:nvPicPr>
          <p:cNvPr id="3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2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329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Anti-crawling measures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IP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ddress blacklisting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User-agent check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User/password authentication &amp; CAPTCHA validation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Denial of service for too many requests</a:t>
            </a:r>
          </a:p>
          <a:p>
            <a:pPr lvl="1"/>
            <a:endParaRPr lang="en-US" dirty="0"/>
          </a:p>
          <a:p>
            <a:r>
              <a:rPr lang="en-US" dirty="0" smtClean="0"/>
              <a:t>Potential risks of retaliation</a:t>
            </a:r>
          </a:p>
          <a:p>
            <a:pPr lvl="1"/>
            <a:r>
              <a:rPr lang="en-US" dirty="0" smtClean="0"/>
              <a:t>Constantly probing underground economy platforms may spook platform owners.</a:t>
            </a:r>
          </a:p>
          <a:p>
            <a:pPr lvl="1"/>
            <a:r>
              <a:rPr lang="en-US" dirty="0" smtClean="0"/>
              <a:t>These owners can trace back to us based on network traffic log.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b="1" dirty="0" smtClean="0"/>
              <a:t>Need for secure, intelligent collection capabilities</a:t>
            </a:r>
            <a:endParaRPr lang="en-US" b="1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3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Hacker Community Platforms Overview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4B4F90C-29CC-48F1-BEC0-ECDFFB29EF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159446"/>
              </p:ext>
            </p:extLst>
          </p:nvPr>
        </p:nvGraphicFramePr>
        <p:xfrm>
          <a:off x="838201" y="1543050"/>
          <a:ext cx="9538698" cy="44672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7599">
                  <a:extLst>
                    <a:ext uri="{9D8B030D-6E8A-4147-A177-3AD203B41FA5}">
                      <a16:colId xmlns:a16="http://schemas.microsoft.com/office/drawing/2014/main" val="3396375185"/>
                    </a:ext>
                  </a:extLst>
                </a:gridCol>
                <a:gridCol w="3508881">
                  <a:extLst>
                    <a:ext uri="{9D8B030D-6E8A-4147-A177-3AD203B41FA5}">
                      <a16:colId xmlns:a16="http://schemas.microsoft.com/office/drawing/2014/main" val="2675482810"/>
                    </a:ext>
                  </a:extLst>
                </a:gridCol>
                <a:gridCol w="4392218">
                  <a:extLst>
                    <a:ext uri="{9D8B030D-6E8A-4147-A177-3AD203B41FA5}">
                      <a16:colId xmlns:a16="http://schemas.microsoft.com/office/drawing/2014/main" val="886556995"/>
                    </a:ext>
                  </a:extLst>
                </a:gridCol>
              </a:tblGrid>
              <a:tr h="53298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Platform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CTI Value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9956067"/>
                  </a:ext>
                </a:extLst>
              </a:tr>
              <a:tr h="10499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Hacker Forums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Message board allowing members to post messages (archived)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Key threat actor identification; sharing of hacking tools; indication of access to other hacker communities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7148242"/>
                  </a:ext>
                </a:extLst>
              </a:tr>
              <a:tr h="10499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IRC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Plain-text, instant messaging, communication (not archived)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Sharing of hacking knowledge and potential target; indication of access to other hacker communities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230660"/>
                  </a:ext>
                </a:extLst>
              </a:tr>
              <a:tr h="10499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DNMs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Markets on Tor that sell illicit goods via cryptocurrency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Early indicator for breached companies; in-depth understanding of underground economy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3122711"/>
                  </a:ext>
                </a:extLst>
              </a:tr>
              <a:tr h="78445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Carding Shops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Shops selling stolen credit/debit cards and sensitive data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Monitoring trafficking of internet fraud industry; precaution of breaches before happen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816982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656411B-A0C8-4A31-998D-6EC607CBD773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2C52B-1B10-483B-9679-BD4C4FEA66FF}"/>
              </a:ext>
            </a:extLst>
          </p:cNvPr>
          <p:cNvSpPr txBox="1"/>
          <p:nvPr/>
        </p:nvSpPr>
        <p:spPr>
          <a:xfrm>
            <a:off x="1624011" y="5987018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 1. Hacker Community Platform Summary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Collection Overview:</a:t>
            </a:r>
            <a:r>
              <a:rPr lang="zh-CN" altLang="en-US" dirty="0"/>
              <a:t> </a:t>
            </a:r>
            <a:r>
              <a:rPr lang="en-US" dirty="0"/>
              <a:t>Hacker Foru</a:t>
            </a:r>
            <a:r>
              <a:rPr lang="en-US" altLang="zh-CN" dirty="0"/>
              <a:t>ms</a:t>
            </a:r>
            <a:endParaRPr lang="en-US" dirty="0"/>
          </a:p>
        </p:txBody>
      </p:sp>
      <p:pic>
        <p:nvPicPr>
          <p:cNvPr id="2049" name="Picture 4">
            <a:extLst>
              <a:ext uri="{FF2B5EF4-FFF2-40B4-BE49-F238E27FC236}">
                <a16:creationId xmlns:a16="http://schemas.microsoft.com/office/drawing/2014/main" id="{33BBD112-D773-4ADC-8C26-E8FB45B4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"/>
          <a:stretch>
            <a:fillRect/>
          </a:stretch>
        </p:blipFill>
        <p:spPr bwMode="auto">
          <a:xfrm>
            <a:off x="1922332" y="1366906"/>
            <a:ext cx="7538915" cy="436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A430E139-2DC5-42BE-BBBB-16E78E9F8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7834" y="1660160"/>
            <a:ext cx="6199609" cy="266203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85547F-54E2-4B64-A93F-7BE2D112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165" y="4584423"/>
            <a:ext cx="5355344" cy="114397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A03C0F-28F5-42B7-8819-55FF01E09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5442" y="1381852"/>
            <a:ext cx="1022392" cy="148537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traight Arrow Connector 8">
            <a:extLst>
              <a:ext uri="{FF2B5EF4-FFF2-40B4-BE49-F238E27FC236}">
                <a16:creationId xmlns:a16="http://schemas.microsoft.com/office/drawing/2014/main" id="{C69C9456-403B-41EE-B9F4-B90F964530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25386" y="2112431"/>
            <a:ext cx="521660" cy="421746"/>
          </a:xfrm>
          <a:prstGeom prst="straightConnector1">
            <a:avLst/>
          </a:prstGeom>
          <a:noFill/>
          <a:ln w="6350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Straight Arrow Connector 9">
            <a:extLst>
              <a:ext uri="{FF2B5EF4-FFF2-40B4-BE49-F238E27FC236}">
                <a16:creationId xmlns:a16="http://schemas.microsoft.com/office/drawing/2014/main" id="{46B20D4C-5C8A-4EDD-B2A8-46FC8E06D3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0826" y="5168522"/>
            <a:ext cx="517008" cy="45719"/>
          </a:xfrm>
          <a:prstGeom prst="straightConnector1">
            <a:avLst/>
          </a:prstGeom>
          <a:noFill/>
          <a:ln w="6350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Straight Arrow Connector 11">
            <a:extLst>
              <a:ext uri="{FF2B5EF4-FFF2-40B4-BE49-F238E27FC236}">
                <a16:creationId xmlns:a16="http://schemas.microsoft.com/office/drawing/2014/main" id="{860DD629-6131-4FE5-A1E6-5246D78641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1946" y="2867225"/>
            <a:ext cx="122490" cy="496691"/>
          </a:xfrm>
          <a:prstGeom prst="straightConnector1">
            <a:avLst/>
          </a:prstGeom>
          <a:noFill/>
          <a:ln w="6350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29784A49-59CA-4736-8B98-D517D8E3B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591" y="1802434"/>
            <a:ext cx="1833546" cy="619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/>
              <a:t>Ransomware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/>
              <a:t>description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61C57B6C-CFC3-4FA4-A9E6-C6547D34A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21" y="4876154"/>
            <a:ext cx="2420291" cy="37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/>
              <a:t>Ransomware code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FF7CB673-036D-4BAF-9055-85B38AC8B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004" y="3297712"/>
            <a:ext cx="1650031" cy="35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/>
              <a:t>Poster information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F87989DC-D6C6-415C-8405-4B4A9B74D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57" y="2548835"/>
            <a:ext cx="85334" cy="23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42C6CF2-3BC3-4CDA-8002-803C202A5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57" y="3547651"/>
            <a:ext cx="8533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/>
            </a:r>
            <a:br>
              <a:rPr lang="en-US" altLang="zh-TW"/>
            </a:br>
            <a:endParaRPr lang="en-US" altLang="zh-TW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3F3B7-068E-4F1A-B16D-0A6CFC8B616F}"/>
              </a:ext>
            </a:extLst>
          </p:cNvPr>
          <p:cNvSpPr txBox="1"/>
          <p:nvPr/>
        </p:nvSpPr>
        <p:spPr>
          <a:xfrm>
            <a:off x="2080433" y="6042773"/>
            <a:ext cx="776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1. An example of a hacker forum member sharing ransomware code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2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F55A-D831-44C3-996A-CEF46CA3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Collection Overview:</a:t>
            </a:r>
            <a:r>
              <a:rPr lang="zh-CN" altLang="en-US" dirty="0"/>
              <a:t> </a:t>
            </a:r>
            <a:r>
              <a:rPr lang="en-US" altLang="zh-CN" dirty="0"/>
              <a:t>IRC</a:t>
            </a:r>
            <a:endParaRPr lang="en-US" dirty="0"/>
          </a:p>
        </p:txBody>
      </p:sp>
      <p:pic>
        <p:nvPicPr>
          <p:cNvPr id="3082" name="Picture 1">
            <a:extLst>
              <a:ext uri="{FF2B5EF4-FFF2-40B4-BE49-F238E27FC236}">
                <a16:creationId xmlns:a16="http://schemas.microsoft.com/office/drawing/2014/main" id="{78BDF643-ECF6-43EE-9E60-F008B02B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783818"/>
            <a:ext cx="1090506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>
            <a:extLst>
              <a:ext uri="{FF2B5EF4-FFF2-40B4-BE49-F238E27FC236}">
                <a16:creationId xmlns:a16="http://schemas.microsoft.com/office/drawing/2014/main" id="{ADE9B5C0-7866-4261-AE2D-E1550BD9B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230" y="4218640"/>
            <a:ext cx="3054922" cy="19407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52CEBED-4C1A-4B43-A2E5-59D186F81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920" y="1802334"/>
            <a:ext cx="5573903" cy="24499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31C717-0739-4250-BCC5-9D998DB05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1895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C9DF0D-772B-4FF5-9ACA-8AA6BF19E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2352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52186-B4D0-402D-B5DA-88E3EDD69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3124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ED006C-489A-4133-9438-940AD1A2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625" y="4348732"/>
            <a:ext cx="79184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Figure </a:t>
            </a:r>
            <a:r>
              <a:rPr lang="en-US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. An example of hackers sharing links containing illegal contents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2B883A36-512B-4813-973F-9490F661D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42567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89" name="Picture 1">
            <a:extLst>
              <a:ext uri="{FF2B5EF4-FFF2-40B4-BE49-F238E27FC236}">
                <a16:creationId xmlns:a16="http://schemas.microsoft.com/office/drawing/2014/main" id="{E1F4203C-B76E-4D75-B4EF-03E2D6A9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4" y="4869918"/>
            <a:ext cx="10905067" cy="139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9">
            <a:extLst>
              <a:ext uri="{FF2B5EF4-FFF2-40B4-BE49-F238E27FC236}">
                <a16:creationId xmlns:a16="http://schemas.microsoft.com/office/drawing/2014/main" id="{3FB82914-4EBD-4CC4-9CFD-20702EC34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328" y="6232695"/>
            <a:ext cx="73386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 </a:t>
            </a:r>
            <a:r>
              <a:rPr lang="en-US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An example of an IRC user demanding hacking service 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47026EA9-72CD-4AF4-8948-C6DCE630D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94" y="4921836"/>
            <a:ext cx="3570034" cy="24930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Collection Overview:</a:t>
            </a:r>
            <a:r>
              <a:rPr lang="zh-CN" altLang="en-US" dirty="0"/>
              <a:t> </a:t>
            </a:r>
            <a:r>
              <a:rPr lang="en-US" altLang="zh-CN" dirty="0"/>
              <a:t>DNM</a:t>
            </a:r>
            <a:endParaRPr lang="en-US" dirty="0"/>
          </a:p>
        </p:txBody>
      </p:sp>
      <p:pic>
        <p:nvPicPr>
          <p:cNvPr id="2062" name="Picture 3">
            <a:extLst>
              <a:ext uri="{FF2B5EF4-FFF2-40B4-BE49-F238E27FC236}">
                <a16:creationId xmlns:a16="http://schemas.microsoft.com/office/drawing/2014/main" id="{010B02B6-2792-4F6F-98B0-925E74B4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867" y="1395124"/>
            <a:ext cx="8570351" cy="47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6D1F9FD5-5E99-4F5A-A60E-8EAF565AF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771" y="6310312"/>
            <a:ext cx="59438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Figure </a:t>
            </a:r>
            <a:r>
              <a:rPr lang="en-US" altLang="en-US" b="1" dirty="0">
                <a:ea typeface="PMingLiU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. An example of a product listing page on DNM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6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Collection Overview: Carding Shop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6D1F9FD5-5E99-4F5A-A60E-8EAF565AF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826" y="6306105"/>
            <a:ext cx="59438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Figure </a:t>
            </a:r>
            <a:r>
              <a:rPr lang="en-US" altLang="en-US" b="1" dirty="0">
                <a:ea typeface="PMingLiU" panose="02020500000000000000" pitchFamily="18" charset="-120"/>
                <a:cs typeface="Times New Roman" panose="02020603050405020304" pitchFamily="18" charset="0"/>
              </a:rPr>
              <a:t>5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. An example of listing page on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carding shop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A90F0-1D76-42FE-BD05-CE26D4C40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213" y="1344323"/>
            <a:ext cx="9144000" cy="4963885"/>
          </a:xfrm>
          <a:prstGeom prst="rect">
            <a:avLst/>
          </a:pr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22ECB327-012C-48E2-B6B6-54108EB9F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8255" y="2743198"/>
            <a:ext cx="7518400" cy="86821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7D37AD89-A228-4DF4-92DD-0677B3946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03" y="3295973"/>
            <a:ext cx="1584843" cy="8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 smtClean="0"/>
              <a:t>Card detail: Country, City, Price, etc.</a:t>
            </a:r>
            <a:endParaRPr lang="en-US" altLang="zh-TW" sz="2000" b="1" dirty="0"/>
          </a:p>
        </p:txBody>
      </p:sp>
      <p:sp>
        <p:nvSpPr>
          <p:cNvPr id="25" name="Straight Arrow Connector 11">
            <a:extLst>
              <a:ext uri="{FF2B5EF4-FFF2-40B4-BE49-F238E27FC236}">
                <a16:creationId xmlns:a16="http://schemas.microsoft.com/office/drawing/2014/main" id="{4DFAB679-91D8-4358-9E8F-30B5B05A6A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7266" y="1621284"/>
            <a:ext cx="775042" cy="211859"/>
          </a:xfrm>
          <a:prstGeom prst="straightConnector1">
            <a:avLst/>
          </a:prstGeom>
          <a:noFill/>
          <a:ln w="6350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93F5F57F-6D4F-407F-9855-F257E81A0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946" y="1284449"/>
            <a:ext cx="1020618" cy="30161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Straight Arrow Connector 11">
            <a:extLst>
              <a:ext uri="{FF2B5EF4-FFF2-40B4-BE49-F238E27FC236}">
                <a16:creationId xmlns:a16="http://schemas.microsoft.com/office/drawing/2014/main" id="{AC8E28D5-6F41-4DA3-9634-B7B91EFEA1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5613" y="3324254"/>
            <a:ext cx="775042" cy="211859"/>
          </a:xfrm>
          <a:prstGeom prst="straightConnector1">
            <a:avLst/>
          </a:prstGeom>
          <a:noFill/>
          <a:ln w="6350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 Box 15">
            <a:extLst>
              <a:ext uri="{FF2B5EF4-FFF2-40B4-BE49-F238E27FC236}">
                <a16:creationId xmlns:a16="http://schemas.microsoft.com/office/drawing/2014/main" id="{7B4B459F-07A9-4025-B769-41FC5C959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22" y="1710050"/>
            <a:ext cx="969818" cy="31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/>
              <a:t>Card Type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8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464</Words>
  <Application>Microsoft Office PowerPoint</Application>
  <PresentationFormat>Widescreen</PresentationFormat>
  <Paragraphs>105</Paragraphs>
  <Slides>11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宋体</vt:lpstr>
      <vt:lpstr>Arial</vt:lpstr>
      <vt:lpstr>Calibri</vt:lpstr>
      <vt:lpstr>Calibri Light</vt:lpstr>
      <vt:lpstr>等线 Light</vt:lpstr>
      <vt:lpstr>新細明體</vt:lpstr>
      <vt:lpstr>新細明體</vt:lpstr>
      <vt:lpstr>Times New Roman</vt:lpstr>
      <vt:lpstr>Wingdings</vt:lpstr>
      <vt:lpstr>Office Theme</vt:lpstr>
      <vt:lpstr>Cyber Threat  Intelligence</vt:lpstr>
      <vt:lpstr>Exploring &amp; Collecting   Hacker Community Data (Du et al., IEEE ISI 2018) </vt:lpstr>
      <vt:lpstr>What are in the underground economy?</vt:lpstr>
      <vt:lpstr>Collection Challenges</vt:lpstr>
      <vt:lpstr>Hacker Community Platforms Overview</vt:lpstr>
      <vt:lpstr>Data Collection Overview: Hacker Forums</vt:lpstr>
      <vt:lpstr>Data Collection Overview: IRC</vt:lpstr>
      <vt:lpstr>Data Collection Overview: DNM</vt:lpstr>
      <vt:lpstr>Data Collection Overview: Carding Shop</vt:lpstr>
      <vt:lpstr>AZSecure Data Collection Overview </vt:lpstr>
      <vt:lpstr>Dark Web Data Integration and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Threat  Intelligence</dc:title>
  <dc:creator>Chen, Hsinchun - (hsinchun)</dc:creator>
  <cp:lastModifiedBy>Chen, Hsinchun - (hsinchun)</cp:lastModifiedBy>
  <cp:revision>6</cp:revision>
  <dcterms:created xsi:type="dcterms:W3CDTF">2019-02-18T23:15:30Z</dcterms:created>
  <dcterms:modified xsi:type="dcterms:W3CDTF">2019-02-20T16:39:36Z</dcterms:modified>
</cp:coreProperties>
</file>